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sldIdLst>
    <p:sldId id="256" r:id="rId2"/>
    <p:sldId id="257" r:id="rId3"/>
    <p:sldId id="258" r:id="rId4"/>
    <p:sldId id="308" r:id="rId5"/>
    <p:sldId id="260" r:id="rId6"/>
    <p:sldId id="309" r:id="rId7"/>
    <p:sldId id="262" r:id="rId8"/>
    <p:sldId id="263" r:id="rId9"/>
    <p:sldId id="310" r:id="rId10"/>
    <p:sldId id="311" r:id="rId11"/>
    <p:sldId id="312" r:id="rId12"/>
    <p:sldId id="277" r:id="rId13"/>
    <p:sldId id="274" r:id="rId14"/>
    <p:sldId id="275" r:id="rId15"/>
    <p:sldId id="276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8" r:id="rId25"/>
    <p:sldId id="401" r:id="rId26"/>
    <p:sldId id="279" r:id="rId27"/>
    <p:sldId id="402" r:id="rId28"/>
    <p:sldId id="272" r:id="rId29"/>
    <p:sldId id="284" r:id="rId30"/>
    <p:sldId id="285" r:id="rId31"/>
    <p:sldId id="273" r:id="rId32"/>
    <p:sldId id="280" r:id="rId33"/>
    <p:sldId id="292" r:id="rId34"/>
    <p:sldId id="281" r:id="rId35"/>
    <p:sldId id="282" r:id="rId36"/>
    <p:sldId id="283" r:id="rId37"/>
    <p:sldId id="286" r:id="rId38"/>
    <p:sldId id="288" r:id="rId39"/>
    <p:sldId id="287" r:id="rId40"/>
    <p:sldId id="290" r:id="rId41"/>
    <p:sldId id="291" r:id="rId42"/>
    <p:sldId id="294" r:id="rId43"/>
    <p:sldId id="295" r:id="rId44"/>
    <p:sldId id="296" r:id="rId45"/>
    <p:sldId id="403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7" r:id="rId137"/>
    <p:sldId id="398" r:id="rId138"/>
    <p:sldId id="399" r:id="rId139"/>
    <p:sldId id="400" r:id="rId1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096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23FEB-5474-46B6-991B-076ECBE4081F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AD95-46EA-47CF-87FB-8FF2DD74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98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AF5-01DC-409A-990F-91DE3E6A3B65}" type="slidenum">
              <a:rPr lang="en-IN" smtClean="0"/>
              <a:t>139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5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aAQ-bKCUM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2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DISCRETE MATHEMATICAL STRUCTURES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			UNIT I   (9 </a:t>
            </a:r>
            <a:r>
              <a:rPr lang="en-US" b="1" dirty="0" err="1" smtClean="0"/>
              <a:t>Hrs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r>
              <a:rPr lang="en-US" b="1" dirty="0"/>
              <a:t>Fundamental Principles of Counting and </a:t>
            </a:r>
            <a:r>
              <a:rPr lang="en-US" b="1" dirty="0" err="1"/>
              <a:t>Combinatorics</a:t>
            </a:r>
            <a:r>
              <a:rPr lang="en-US" b="1" dirty="0"/>
              <a:t>:</a:t>
            </a:r>
            <a:endParaRPr lang="en-US" b="1" dirty="0" smtClean="0"/>
          </a:p>
          <a:p>
            <a:pPr marL="0" indent="0">
              <a:buNone/>
            </a:pPr>
            <a:r>
              <a:rPr lang="en-US" sz="2400" dirty="0"/>
              <a:t>The Rule of Sum and Product, </a:t>
            </a:r>
            <a:r>
              <a:rPr lang="en-US" sz="2400" dirty="0" smtClean="0"/>
              <a:t>Permutations</a:t>
            </a:r>
            <a:r>
              <a:rPr lang="en-US" sz="2400" dirty="0"/>
              <a:t>, Combinations, Principle of Inclusion and Exclusion, Derangements, The Binomial Theorem, Combinations with </a:t>
            </a:r>
            <a:r>
              <a:rPr lang="en-US" sz="2400" dirty="0" smtClean="0"/>
              <a:t>repetition</a:t>
            </a:r>
          </a:p>
          <a:p>
            <a:pPr marL="0" indent="0">
              <a:buNone/>
            </a:pPr>
            <a:r>
              <a:rPr lang="en-US" b="1" dirty="0" smtClean="0"/>
              <a:t>Recursive </a:t>
            </a:r>
            <a:r>
              <a:rPr lang="en-US" b="1" dirty="0"/>
              <a:t>Definitions, Recurrence Relations: </a:t>
            </a:r>
          </a:p>
          <a:p>
            <a:pPr marL="0" indent="0">
              <a:buNone/>
            </a:pPr>
            <a:r>
              <a:rPr lang="en-US" sz="2600" dirty="0" smtClean="0"/>
              <a:t>	Recursive </a:t>
            </a:r>
            <a:r>
              <a:rPr lang="en-US" sz="2600" dirty="0"/>
              <a:t>definition, First order linear recurrence </a:t>
            </a: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relation- </a:t>
            </a:r>
            <a:r>
              <a:rPr lang="en-US" sz="2600" dirty="0"/>
              <a:t>Formulation problems and examples, Second order linear recurrence relations with constant coefficients- Homogeneous and Non homogeneous, Generating </a:t>
            </a:r>
            <a:r>
              <a:rPr lang="en-US" sz="2600" dirty="0" smtClean="0"/>
              <a:t>functions</a:t>
            </a:r>
          </a:p>
          <a:p>
            <a:pPr marL="0" indent="0">
              <a:buNone/>
            </a:pPr>
            <a:r>
              <a:rPr lang="en-US" sz="1300" b="1" dirty="0">
                <a:solidFill>
                  <a:srgbClr val="0070C0"/>
                </a:solidFill>
              </a:rPr>
              <a:t>(</a:t>
            </a:r>
            <a:r>
              <a:rPr lang="en-US" sz="1300" b="1" dirty="0">
                <a:solidFill>
                  <a:srgbClr val="0070C0"/>
                </a:solidFill>
                <a:hlinkClick r:id="rId2"/>
              </a:rPr>
              <a:t>https://www.youtube.com/watch?v=QaAQ-bKCUME</a:t>
            </a:r>
            <a:r>
              <a:rPr lang="en-US" sz="1300" b="1" dirty="0">
                <a:solidFill>
                  <a:srgbClr val="0070C0"/>
                </a:solidFill>
              </a:rPr>
              <a:t>), (https://www.youtube.com/watch?v=eAaP4XaB8hM)</a:t>
            </a:r>
            <a:endParaRPr lang="en-IN" sz="13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0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TW" dirty="0"/>
              <a:t>The rule of Sum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94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8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213600" cy="91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78720"/>
            <a:ext cx="6115050" cy="50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7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2263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280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494226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2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63436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6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63436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95600"/>
            <a:ext cx="7590514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3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524000"/>
            <a:ext cx="5715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0"/>
            <a:ext cx="2443162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4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6477000" cy="161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9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6477000" cy="161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05200"/>
            <a:ext cx="37338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9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399"/>
            <a:ext cx="7696200" cy="220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6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399"/>
            <a:ext cx="7696200" cy="220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5" y="3962400"/>
            <a:ext cx="840053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1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TW" dirty="0"/>
              <a:t>The rule of Sum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7" y="1219200"/>
            <a:ext cx="7986146" cy="51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49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6858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3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6858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63164"/>
            <a:ext cx="49434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47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41405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65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41405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64" y="3200400"/>
            <a:ext cx="58007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62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76400"/>
            <a:ext cx="73001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4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76400"/>
            <a:ext cx="73001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76600"/>
            <a:ext cx="86106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6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086600" cy="74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13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086600" cy="74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83058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5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51489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97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92" y="3627094"/>
            <a:ext cx="42576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51489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3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If a procedure can be broken down into first and second stages, and if there are </a:t>
            </a:r>
            <a:r>
              <a:rPr lang="en-US" altLang="zh-TW" sz="2800" b="1" i="1" dirty="0" smtClean="0"/>
              <a:t>m</a:t>
            </a:r>
            <a:r>
              <a:rPr lang="en-US" altLang="zh-TW" sz="2800" dirty="0" smtClean="0"/>
              <a:t> possible outcomes for the </a:t>
            </a:r>
            <a:r>
              <a:rPr lang="en-US" altLang="zh-TW" sz="2800" b="1" dirty="0" smtClean="0"/>
              <a:t>first stage </a:t>
            </a:r>
            <a:r>
              <a:rPr lang="en-US" altLang="zh-TW" sz="2800" dirty="0" smtClean="0"/>
              <a:t>and if, for each of these outcomes, there are </a:t>
            </a:r>
            <a:r>
              <a:rPr lang="en-US" altLang="zh-TW" sz="2800" b="1" i="1" dirty="0" smtClean="0"/>
              <a:t>n</a:t>
            </a:r>
            <a:r>
              <a:rPr lang="en-US" altLang="zh-TW" sz="2800" b="1" dirty="0" smtClean="0"/>
              <a:t> possible </a:t>
            </a:r>
            <a:r>
              <a:rPr lang="en-US" altLang="zh-TW" sz="2800" dirty="0" smtClean="0"/>
              <a:t>outcomes for the </a:t>
            </a:r>
            <a:r>
              <a:rPr lang="en-US" altLang="zh-TW" sz="2800" b="1" dirty="0" smtClean="0"/>
              <a:t>second stage</a:t>
            </a:r>
            <a:r>
              <a:rPr lang="en-US" altLang="zh-TW" sz="2800" dirty="0" smtClean="0"/>
              <a:t>, then the </a:t>
            </a:r>
            <a:r>
              <a:rPr lang="en-US" altLang="zh-TW" sz="2800" b="1" dirty="0" smtClean="0"/>
              <a:t>total procedure </a:t>
            </a:r>
            <a:r>
              <a:rPr lang="en-US" altLang="zh-TW" sz="2800" dirty="0" smtClean="0"/>
              <a:t>can be carried out, in the designated order, in</a:t>
            </a:r>
            <a:r>
              <a:rPr lang="en-US" altLang="zh-TW" sz="2800" i="1" dirty="0" smtClean="0"/>
              <a:t> </a:t>
            </a:r>
            <a:r>
              <a:rPr lang="en-US" altLang="zh-TW" sz="2800" b="1" i="1" dirty="0" err="1" smtClean="0"/>
              <a:t>mn</a:t>
            </a:r>
            <a:r>
              <a:rPr lang="en-US" altLang="zh-TW" sz="2800" dirty="0" smtClean="0"/>
              <a:t> ways.</a:t>
            </a:r>
          </a:p>
          <a:p>
            <a:pPr marL="0" indent="0">
              <a:buNone/>
            </a:pPr>
            <a:endParaRPr lang="en-US" altLang="zh-TW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08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69" y="1600200"/>
            <a:ext cx="7723231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75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7958009" cy="194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69" y="1600200"/>
            <a:ext cx="7723231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1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752600"/>
            <a:ext cx="737248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70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752600"/>
            <a:ext cx="737248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3352800"/>
            <a:ext cx="7543801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9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 smtClean="0">
                <a:solidFill>
                  <a:srgbClr val="00B050"/>
                </a:solidFill>
              </a:rPr>
              <a:t>Binomial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7620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267200"/>
            <a:ext cx="51720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029200"/>
            <a:ext cx="40862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34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Binomial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5436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6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Binomial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5436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19526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3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Binomial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5436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19526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1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Binomial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5436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19526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2" y="3252273"/>
            <a:ext cx="64198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75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Binomial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5436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19526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2" y="3252273"/>
            <a:ext cx="64198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66" y="4191000"/>
            <a:ext cx="59817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97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>
              <a:buNone/>
            </a:pPr>
            <a:endParaRPr lang="en-US" altLang="zh-TW" sz="2800" dirty="0"/>
          </a:p>
          <a:p>
            <a:endParaRPr lang="en-US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8458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9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Binomial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7" y="1752600"/>
            <a:ext cx="76581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4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Binomial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69437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8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Binomial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69437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696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2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 smtClean="0">
                <a:solidFill>
                  <a:srgbClr val="00B050"/>
                </a:solidFill>
              </a:rPr>
              <a:t>Multinomial </a:t>
            </a:r>
            <a:r>
              <a:rPr lang="en-US" sz="3100" dirty="0">
                <a:solidFill>
                  <a:srgbClr val="00B050"/>
                </a:solidFill>
              </a:rPr>
              <a:t>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315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6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Multinomial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5189"/>
            <a:ext cx="477202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32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Multinomial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5189"/>
            <a:ext cx="477202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4267200"/>
            <a:ext cx="78771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4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Multinomial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68865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0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Multinomial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68865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59" y="3048000"/>
            <a:ext cx="7467600" cy="1956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Multinomial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69246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6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Multinomial Theorem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69246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962400"/>
            <a:ext cx="6553201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32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>
              <a:buNone/>
            </a:pPr>
            <a:r>
              <a:rPr lang="en-US" sz="2800" dirty="0"/>
              <a:t>How many possible outfit combination can you form if you have 4 shirts and 3  pairs of jeans?</a:t>
            </a:r>
            <a:endParaRPr lang="en-IN" sz="2800" dirty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altLang="zh-TW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77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>
              <a:buNone/>
            </a:pPr>
            <a:r>
              <a:rPr lang="en-US" sz="2800" dirty="0"/>
              <a:t>How many possible outfit combination can you form if you have 4 shirts and 3  pairs of jeans?</a:t>
            </a:r>
            <a:endParaRPr lang="en-IN" sz="2800" dirty="0"/>
          </a:p>
          <a:p>
            <a:pPr marL="0" indent="0">
              <a:buNone/>
            </a:pPr>
            <a:endParaRPr lang="en-US" altLang="zh-TW" sz="2800" dirty="0"/>
          </a:p>
          <a:p>
            <a:pPr marL="0" indent="0" algn="ctr">
              <a:buNone/>
            </a:pPr>
            <a:r>
              <a:rPr lang="en-IN" sz="2800" b="1" dirty="0" smtClean="0"/>
              <a:t>    12</a:t>
            </a:r>
            <a:endParaRPr lang="en-IN" sz="2800" b="1" dirty="0"/>
          </a:p>
          <a:p>
            <a:pPr marL="0" indent="0">
              <a:buNone/>
            </a:pPr>
            <a:endParaRPr lang="en-US" altLang="zh-TW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521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>
              <a:buNone/>
            </a:pPr>
            <a:r>
              <a:rPr lang="en-US" sz="2800" dirty="0"/>
              <a:t>A restaurant offers 5 appetizers, 20 main courses and 10 desserts.	In how many ways can you order a 3- course meal</a:t>
            </a:r>
            <a:r>
              <a:rPr lang="en-US" sz="2800" dirty="0" smtClean="0"/>
              <a:t>?</a:t>
            </a:r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altLang="zh-TW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319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>
              <a:buNone/>
            </a:pPr>
            <a:r>
              <a:rPr lang="en-US" sz="2800" dirty="0"/>
              <a:t>A restaurant offers 5 appetizers, 20 main courses and 10 desserts.	In how many ways can you order a 3- course meal</a:t>
            </a:r>
            <a:r>
              <a:rPr lang="en-US" sz="2800" dirty="0" smtClean="0"/>
              <a:t>?</a:t>
            </a:r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sz="2800" b="1" dirty="0"/>
              <a:t>5 x 20 x </a:t>
            </a:r>
            <a:r>
              <a:rPr lang="en-US" sz="2800" b="1" dirty="0" smtClean="0"/>
              <a:t>10 </a:t>
            </a:r>
            <a:r>
              <a:rPr lang="en-US" sz="2800" b="1" smtClean="0"/>
              <a:t>= </a:t>
            </a:r>
            <a:r>
              <a:rPr lang="en-US" sz="2800" dirty="0"/>
              <a:t>	1000</a:t>
            </a:r>
            <a:endParaRPr lang="en-IN" sz="2800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altLang="zh-TW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072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 algn="just">
              <a:buNone/>
            </a:pPr>
            <a:r>
              <a:rPr lang="en-US" sz="2800" dirty="0"/>
              <a:t>In how many ways can a car be ordered if there are 5 possible colors, if it is automatic or standard, if it is powered by gas, electric or hybrid, and if it comes with or without GPS?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889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algn="just"/>
            <a:r>
              <a:rPr lang="en-US" sz="2800" dirty="0"/>
              <a:t>In how many ways can a car be ordered if there are 5 possible colors, if it is automatic or standard, if it is powered by gas, electric or hybrid, and if it comes with or without GPS</a:t>
            </a:r>
            <a:r>
              <a:rPr lang="en-US" sz="2800" dirty="0" smtClean="0"/>
              <a:t>?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  </a:t>
            </a:r>
            <a:r>
              <a:rPr lang="en-US" sz="2800" dirty="0"/>
              <a:t>5 x 2 x 3 x </a:t>
            </a:r>
            <a:r>
              <a:rPr lang="en-US" sz="2800" dirty="0" smtClean="0"/>
              <a:t>2 = 60 ways</a:t>
            </a:r>
            <a:endParaRPr lang="en-IN" sz="2800" dirty="0"/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167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Rule of Sum and </a:t>
            </a:r>
            <a:r>
              <a:rPr lang="en-US" dirty="0" smtClean="0"/>
              <a:t>Product </a:t>
            </a:r>
          </a:p>
          <a:p>
            <a:r>
              <a:rPr lang="en-US" dirty="0" smtClean="0"/>
              <a:t>Permutations</a:t>
            </a:r>
          </a:p>
          <a:p>
            <a:r>
              <a:rPr lang="en-US" dirty="0" smtClean="0"/>
              <a:t>Combinations</a:t>
            </a:r>
          </a:p>
          <a:p>
            <a:r>
              <a:rPr lang="en-US" dirty="0" smtClean="0"/>
              <a:t>The </a:t>
            </a:r>
            <a:r>
              <a:rPr lang="en-US" dirty="0"/>
              <a:t>Binomial </a:t>
            </a:r>
            <a:r>
              <a:rPr lang="en-US" dirty="0" smtClean="0"/>
              <a:t>Theorem</a:t>
            </a:r>
          </a:p>
          <a:p>
            <a:r>
              <a:rPr lang="en-US" dirty="0" smtClean="0"/>
              <a:t>Combinations </a:t>
            </a:r>
            <a:r>
              <a:rPr lang="en-US" dirty="0"/>
              <a:t>with </a:t>
            </a:r>
            <a:r>
              <a:rPr lang="en-US" dirty="0" smtClean="0"/>
              <a:t>repetition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89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algn="just"/>
            <a:r>
              <a:rPr lang="en-US" sz="2800" dirty="0"/>
              <a:t>You are taking a 10-item quiz with 5 possible choices. If you leave nothing blank, in how many ways can you answer the quiz?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0799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algn="just"/>
            <a:r>
              <a:rPr lang="en-US" sz="2800" dirty="0"/>
              <a:t>You are taking a 10-item quiz with 5 possible choices. If you leave nothing blank, in how many ways can you answer the quiz</a:t>
            </a:r>
            <a:r>
              <a:rPr lang="en-US" sz="2800" dirty="0" smtClean="0"/>
              <a:t>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    9765625   </a:t>
            </a:r>
            <a:r>
              <a:rPr lang="en-US" sz="1800" dirty="0" smtClean="0"/>
              <a:t>(5 </a:t>
            </a:r>
            <a:r>
              <a:rPr lang="en-US" sz="1800" dirty="0" err="1" smtClean="0"/>
              <a:t>exp</a:t>
            </a:r>
            <a:r>
              <a:rPr lang="en-US" sz="1800" dirty="0" smtClean="0"/>
              <a:t> 10 )</a:t>
            </a:r>
            <a:endParaRPr lang="en-IN" sz="1800" dirty="0"/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981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lvl="0" algn="just"/>
            <a:r>
              <a:rPr lang="en-US" sz="2800" dirty="0"/>
              <a:t>Telephone numbers in the US begin with 3-digit area codes followed by 7-digit local telephone numbers. Area codes and local telephone numbers cannot begin with 0 or 1. </a:t>
            </a:r>
            <a:r>
              <a:rPr lang="en-US" sz="2800" dirty="0" smtClean="0"/>
              <a:t>How </a:t>
            </a:r>
            <a:r>
              <a:rPr lang="en-US" sz="2800" dirty="0"/>
              <a:t>many different phone numbers are possible?</a:t>
            </a:r>
            <a:endParaRPr lang="en-IN" sz="2800" dirty="0"/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575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lvl="0" algn="just"/>
            <a:r>
              <a:rPr lang="en-US" sz="2800" dirty="0"/>
              <a:t>Telephone numbers in the US begin with 3-digit area codes followed by 7-digit local telephone numbers. Area codes and local telephone numbers cannot begin with 0 or 1. </a:t>
            </a:r>
            <a:r>
              <a:rPr lang="en-US" sz="2800" dirty="0" smtClean="0"/>
              <a:t>How </a:t>
            </a:r>
            <a:r>
              <a:rPr lang="en-US" sz="2800" dirty="0"/>
              <a:t>many different phone numbers are possible</a:t>
            </a:r>
            <a:r>
              <a:rPr lang="en-US" sz="2800" dirty="0" smtClean="0"/>
              <a:t>?</a:t>
            </a:r>
          </a:p>
          <a:p>
            <a:pPr marL="0" lvl="0" indent="0">
              <a:buNone/>
            </a:pPr>
            <a:r>
              <a:rPr lang="en-IN" sz="2800" dirty="0" smtClean="0"/>
              <a:t>     </a:t>
            </a:r>
            <a:r>
              <a:rPr lang="en-US" sz="2800" dirty="0"/>
              <a:t>6 </a:t>
            </a:r>
            <a:r>
              <a:rPr lang="en-US" sz="2800" dirty="0" smtClean="0"/>
              <a:t>40,0 0,00 ,000   </a:t>
            </a:r>
            <a:r>
              <a:rPr lang="en-US" sz="2800" smtClean="0"/>
              <a:t>(8X8 x10 </a:t>
            </a:r>
            <a:r>
              <a:rPr lang="en-US" sz="2800" dirty="0" err="1" smtClean="0"/>
              <a:t>exp</a:t>
            </a:r>
            <a:r>
              <a:rPr lang="en-US" sz="2800" dirty="0" smtClean="0"/>
              <a:t> 8)</a:t>
            </a:r>
            <a:endParaRPr lang="en-IN" sz="2800" dirty="0"/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4307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A </a:t>
            </a:r>
            <a:r>
              <a:rPr lang="en-US" altLang="zh-TW" sz="2800" dirty="0"/>
              <a:t>license plate consists of two letters followed by four digits.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       (i) If </a:t>
            </a:r>
            <a:r>
              <a:rPr lang="en-US" altLang="zh-TW" sz="2800" dirty="0"/>
              <a:t>no letter or digit can be repeated?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       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  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9883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A </a:t>
            </a:r>
            <a:r>
              <a:rPr lang="en-US" altLang="zh-TW" sz="2800" dirty="0"/>
              <a:t>license plate consists of two letters followed by four digits.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       (i) If </a:t>
            </a:r>
            <a:r>
              <a:rPr lang="en-US" altLang="zh-TW" sz="2800" dirty="0"/>
              <a:t>no letter or digit can be repeated?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       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   </a:t>
            </a:r>
            <a:endParaRPr lang="en-US" sz="28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5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A </a:t>
            </a:r>
            <a:r>
              <a:rPr lang="en-US" altLang="zh-TW" sz="2800" dirty="0"/>
              <a:t>license plate consists of two letters followed by four digits.</a:t>
            </a:r>
          </a:p>
          <a:p>
            <a:pPr marL="0" indent="0" algn="just">
              <a:buNone/>
            </a:pPr>
            <a:endParaRPr lang="en-US" altLang="zh-TW" sz="2800" dirty="0"/>
          </a:p>
          <a:p>
            <a:pPr marL="0" indent="0" algn="just">
              <a:buNone/>
            </a:pPr>
            <a:r>
              <a:rPr lang="en-US" altLang="zh-TW" sz="2800" dirty="0" smtClean="0"/>
              <a:t>(ii) If </a:t>
            </a:r>
            <a:r>
              <a:rPr lang="en-US" altLang="zh-TW" sz="2800" dirty="0"/>
              <a:t>repetitions of letters and digits are allowed?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       </a:t>
            </a:r>
            <a:endParaRPr lang="en-US" altLang="zh-TW" sz="2800" dirty="0"/>
          </a:p>
          <a:p>
            <a:pPr marL="0" indent="0" algn="just">
              <a:buNone/>
            </a:pPr>
            <a:r>
              <a:rPr lang="en-US" altLang="zh-TW" sz="2800" dirty="0" smtClean="0"/>
              <a:t>  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091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A </a:t>
            </a:r>
            <a:r>
              <a:rPr lang="en-US" altLang="zh-TW" sz="2800" dirty="0"/>
              <a:t>license plate consists of two letters followed by four digits.</a:t>
            </a:r>
          </a:p>
          <a:p>
            <a:pPr marL="0" indent="0" algn="just">
              <a:buNone/>
            </a:pPr>
            <a:endParaRPr lang="en-US" altLang="zh-TW" sz="2800" dirty="0"/>
          </a:p>
          <a:p>
            <a:pPr marL="0" indent="0" algn="just">
              <a:buNone/>
            </a:pPr>
            <a:r>
              <a:rPr lang="en-US" altLang="zh-TW" sz="2800" dirty="0" smtClean="0"/>
              <a:t>(ii) If </a:t>
            </a:r>
            <a:r>
              <a:rPr lang="en-US" altLang="zh-TW" sz="2800" dirty="0"/>
              <a:t>repetitions of letters and digits are allowed?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       </a:t>
            </a:r>
            <a:endParaRPr lang="en-US" altLang="zh-TW" sz="2800" dirty="0"/>
          </a:p>
          <a:p>
            <a:pPr marL="0" indent="0" algn="just">
              <a:buNone/>
            </a:pPr>
            <a:r>
              <a:rPr lang="en-US" altLang="zh-TW" sz="2800" dirty="0" smtClean="0"/>
              <a:t>   </a:t>
            </a:r>
            <a:endParaRPr lang="en-US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34191"/>
            <a:ext cx="7239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07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0" indent="0" algn="just">
              <a:buNone/>
            </a:pPr>
            <a:r>
              <a:rPr lang="en-US" altLang="zh-TW" sz="2800" dirty="0" smtClean="0"/>
              <a:t>A </a:t>
            </a:r>
            <a:r>
              <a:rPr lang="en-US" altLang="zh-TW" sz="2800" dirty="0"/>
              <a:t>license plate consists of two letters followed by four digits.</a:t>
            </a:r>
          </a:p>
          <a:p>
            <a:pPr marL="0" indent="0" algn="just">
              <a:buNone/>
            </a:pPr>
            <a:endParaRPr lang="en-US" altLang="zh-TW" sz="2800" dirty="0"/>
          </a:p>
          <a:p>
            <a:pPr marL="0" indent="0" algn="just">
              <a:buNone/>
            </a:pPr>
            <a:r>
              <a:rPr lang="en-US" altLang="zh-TW" sz="2800" dirty="0" smtClean="0"/>
              <a:t>(iii) If </a:t>
            </a:r>
            <a:r>
              <a:rPr lang="en-US" altLang="zh-TW" sz="2800" dirty="0"/>
              <a:t>repetitions of letters and digits are </a:t>
            </a:r>
            <a:r>
              <a:rPr lang="en-US" altLang="zh-TW" sz="2800" dirty="0" smtClean="0"/>
              <a:t>allowed, </a:t>
            </a:r>
          </a:p>
          <a:p>
            <a:pPr marL="0" indent="0" algn="just">
              <a:buNone/>
            </a:pPr>
            <a:r>
              <a:rPr lang="en-US" altLang="zh-TW" sz="2800" dirty="0"/>
              <a:t> </a:t>
            </a:r>
            <a:r>
              <a:rPr lang="en-US" altLang="zh-TW" sz="2800" dirty="0" smtClean="0"/>
              <a:t>     how many of the plates have only vowels and </a:t>
            </a:r>
          </a:p>
          <a:p>
            <a:pPr marL="0" indent="0" algn="just">
              <a:buNone/>
            </a:pPr>
            <a:r>
              <a:rPr lang="en-US" altLang="zh-TW" sz="2800" dirty="0"/>
              <a:t> </a:t>
            </a:r>
            <a:r>
              <a:rPr lang="en-US" altLang="zh-TW" sz="2800" dirty="0" smtClean="0"/>
              <a:t>     even digits ?</a:t>
            </a:r>
            <a:endParaRPr lang="en-US" altLang="zh-TW" sz="2800" dirty="0"/>
          </a:p>
          <a:p>
            <a:pPr marL="0" indent="0" algn="just">
              <a:buNone/>
            </a:pPr>
            <a:r>
              <a:rPr lang="en-US" altLang="zh-TW" sz="2800" dirty="0" smtClean="0"/>
              <a:t>       </a:t>
            </a:r>
            <a:endParaRPr lang="en-US" altLang="zh-TW" sz="2800" dirty="0"/>
          </a:p>
          <a:p>
            <a:pPr marL="0" indent="0" algn="just">
              <a:buNone/>
            </a:pPr>
            <a:r>
              <a:rPr lang="en-US" altLang="zh-TW" sz="2800" dirty="0" smtClean="0"/>
              <a:t>  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01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TW" sz="2800" dirty="0" smtClean="0"/>
              <a:t>   </a:t>
            </a:r>
            <a:endParaRPr lang="en-US" sz="2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265874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4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Enumeration</a:t>
            </a:r>
            <a:r>
              <a:rPr lang="en-US" dirty="0" smtClean="0"/>
              <a:t> or </a:t>
            </a:r>
            <a:r>
              <a:rPr lang="en-US" b="1" dirty="0" smtClean="0"/>
              <a:t>counting</a:t>
            </a:r>
            <a:r>
              <a:rPr lang="en-US" dirty="0" smtClean="0"/>
              <a:t> is an obvious process when first studying arithmetic.</a:t>
            </a:r>
          </a:p>
          <a:p>
            <a:r>
              <a:rPr lang="en-US" dirty="0" smtClean="0"/>
              <a:t>Applications of Enumeration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Coding Theory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Probability</a:t>
            </a:r>
          </a:p>
          <a:p>
            <a:pPr marL="0" indent="0">
              <a:buNone/>
            </a:pPr>
            <a:r>
              <a:rPr lang="en-US" sz="2800" dirty="0" smtClean="0"/>
              <a:t>         Statistics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Analysis of algorithms</a:t>
            </a:r>
          </a:p>
        </p:txBody>
      </p:sp>
    </p:spTree>
    <p:extLst>
      <p:ext uri="{BB962C8B-B14F-4D97-AF65-F5344CB8AC3E}">
        <p14:creationId xmlns:p14="http://schemas.microsoft.com/office/powerpoint/2010/main" val="333343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600200"/>
            <a:ext cx="7651719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77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/>
              <a:t>The rule of </a:t>
            </a:r>
            <a:r>
              <a:rPr lang="en-US" altLang="zh-TW" sz="2800" b="1" dirty="0" smtClean="0"/>
              <a:t>product </a:t>
            </a:r>
            <a:r>
              <a:rPr lang="en-US" altLang="zh-TW" sz="2800" dirty="0" smtClean="0"/>
              <a:t>:</a:t>
            </a:r>
          </a:p>
          <a:p>
            <a:pPr marL="609600" indent="-609600" algn="just"/>
            <a:r>
              <a:rPr lang="en-US" altLang="zh-TW" sz="2800" dirty="0"/>
              <a:t>In some simple computers, one-byte address is used to identify the cells in main memory.</a:t>
            </a:r>
          </a:p>
          <a:p>
            <a:pPr marL="609600" indent="-609600" algn="just"/>
            <a:r>
              <a:rPr lang="en-US" altLang="zh-TW" sz="2800" dirty="0"/>
              <a:t>Some uses two-byte address.</a:t>
            </a:r>
          </a:p>
          <a:p>
            <a:pPr marL="609600" indent="-609600" algn="just"/>
            <a:r>
              <a:rPr lang="en-US" altLang="zh-TW" sz="2800" dirty="0"/>
              <a:t>Some uses four-byte address.</a:t>
            </a:r>
          </a:p>
          <a:p>
            <a:pPr marL="609600" indent="-609600" algn="just"/>
            <a:r>
              <a:rPr lang="en-US" altLang="zh-TW" sz="2800" dirty="0"/>
              <a:t>Some even uses eight-byte address. 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4988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371600"/>
            <a:ext cx="8181975" cy="411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77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447800"/>
            <a:ext cx="8162925" cy="434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38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9851"/>
            <a:ext cx="7696200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2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61681"/>
            <a:ext cx="8044907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45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b="1" dirty="0" smtClean="0"/>
              <a:t>Exercise 1.1 and 1.2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8" y="1676400"/>
            <a:ext cx="8337550" cy="34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65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b="1" dirty="0" smtClean="0"/>
              <a:t>Exercise 1.1 and 1.2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8" y="1676400"/>
            <a:ext cx="83375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8" y="4800600"/>
            <a:ext cx="879056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90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b="1" dirty="0" smtClean="0"/>
              <a:t>Exercise 1.1 and 1.2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792480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334000"/>
            <a:ext cx="7239000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1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b="1" dirty="0" smtClean="0"/>
              <a:t>Exercise 1.1 and 1.2</a:t>
            </a:r>
            <a:endParaRPr lang="en-US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7698"/>
            <a:ext cx="8305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62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162800" cy="462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1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2800" b="1" dirty="0"/>
              <a:t>Fundamental Principles of </a:t>
            </a:r>
            <a:r>
              <a:rPr lang="en-US" sz="2800" b="1" dirty="0" smtClean="0"/>
              <a:t>Counting</a:t>
            </a:r>
            <a:br>
              <a:rPr lang="en-US" sz="2800" b="1" dirty="0" smtClean="0"/>
            </a:br>
            <a:r>
              <a:rPr lang="en-US" sz="2800" b="1" dirty="0" smtClean="0"/>
              <a:t>Exercise 1.1 and 1.2</a:t>
            </a:r>
            <a:endParaRPr lang="en-US" sz="28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67200"/>
            <a:ext cx="7543799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05647"/>
            <a:ext cx="732006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3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b="1" dirty="0" smtClean="0"/>
              <a:t>Exercise 1.1 and 1.2</a:t>
            </a:r>
            <a:endParaRPr 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4582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42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DISCRETE MATHEMATICAL STRUCTURES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			UNIT I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Fundamental </a:t>
            </a:r>
            <a:r>
              <a:rPr lang="en-US" b="1" dirty="0"/>
              <a:t>Principles of Counting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2600" dirty="0" smtClean="0">
                <a:solidFill>
                  <a:srgbClr val="00B050"/>
                </a:solidFill>
              </a:rPr>
              <a:t>The </a:t>
            </a:r>
            <a:r>
              <a:rPr lang="en-US" sz="2600" dirty="0">
                <a:solidFill>
                  <a:srgbClr val="00B050"/>
                </a:solidFill>
              </a:rPr>
              <a:t>Rule of Sum and </a:t>
            </a:r>
            <a:r>
              <a:rPr lang="en-US" sz="2600" dirty="0" smtClean="0">
                <a:solidFill>
                  <a:srgbClr val="00B050"/>
                </a:solidFill>
              </a:rPr>
              <a:t>Product</a:t>
            </a:r>
            <a:r>
              <a:rPr lang="en-US" sz="2600" dirty="0">
                <a:solidFill>
                  <a:srgbClr val="00B050"/>
                </a:solidFill>
              </a:rPr>
              <a:t> </a:t>
            </a:r>
            <a:r>
              <a:rPr lang="en-US" sz="2600" b="1" dirty="0" smtClean="0">
                <a:solidFill>
                  <a:srgbClr val="00B050"/>
                </a:solidFill>
              </a:rPr>
              <a:t>√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     </a:t>
            </a:r>
            <a:r>
              <a:rPr lang="en-US" sz="2600" u="sng" dirty="0" smtClean="0"/>
              <a:t>Permutations</a:t>
            </a:r>
            <a:r>
              <a:rPr lang="en-US" sz="2600" u="sng" dirty="0"/>
              <a:t>, </a:t>
            </a:r>
            <a:r>
              <a:rPr lang="en-US" sz="2600" u="sng" dirty="0" smtClean="0"/>
              <a:t>Combinations</a:t>
            </a:r>
            <a:r>
              <a:rPr lang="en-US" sz="2600" dirty="0" smtClean="0"/>
              <a:t> 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     The </a:t>
            </a:r>
            <a:r>
              <a:rPr lang="en-US" sz="2600" dirty="0"/>
              <a:t>Binomial </a:t>
            </a:r>
            <a:r>
              <a:rPr lang="en-US" sz="2600" dirty="0" smtClean="0"/>
              <a:t>Theorem   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     Combinations </a:t>
            </a:r>
            <a:r>
              <a:rPr lang="en-US" sz="2600" dirty="0"/>
              <a:t>with </a:t>
            </a:r>
            <a:r>
              <a:rPr lang="en-US" sz="2600" dirty="0" smtClean="0"/>
              <a:t>repetition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456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Combinations</a:t>
            </a:r>
            <a:endParaRPr lang="en-US" sz="31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9838"/>
            <a:ext cx="8458200" cy="238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7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68" y="1661809"/>
            <a:ext cx="8077200" cy="115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25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68" y="1661809"/>
            <a:ext cx="8077200" cy="115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0" y="3430621"/>
            <a:ext cx="844867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642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five letters are to be chosen from </a:t>
            </a:r>
            <a:r>
              <a:rPr lang="en-US" altLang="zh-TW" dirty="0" smtClean="0"/>
              <a:t>the word COMPUTER</a:t>
            </a:r>
            <a:r>
              <a:rPr lang="en-US" altLang="zh-TW" dirty="0"/>
              <a:t>, how many arrangements are there?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endParaRPr lang="en-US" altLang="zh-TW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5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five letters are to be chosen from </a:t>
            </a:r>
            <a:r>
              <a:rPr lang="en-US" altLang="zh-TW" dirty="0" smtClean="0"/>
              <a:t>the word COMPUTER</a:t>
            </a:r>
            <a:r>
              <a:rPr lang="en-US" altLang="zh-TW" dirty="0"/>
              <a:t>, how many arrangements are there?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          8 x 7 x 6 x 5 x 4 = 6720</a:t>
            </a:r>
            <a:endParaRPr lang="en-US" altLang="zh-TW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389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90000"/>
              </a:lnSpc>
            </a:pPr>
            <a:r>
              <a:rPr lang="en-US" altLang="zh-TW" b="1" dirty="0" smtClean="0"/>
              <a:t>Definition</a:t>
            </a:r>
            <a:r>
              <a:rPr lang="en-US" altLang="zh-TW" dirty="0" smtClean="0"/>
              <a:t> : </a:t>
            </a:r>
            <a:r>
              <a:rPr lang="en-US" altLang="zh-TW" sz="3000" i="1" dirty="0" smtClean="0"/>
              <a:t>n</a:t>
            </a:r>
            <a:r>
              <a:rPr lang="en-US" altLang="zh-TW" sz="3000" dirty="0" smtClean="0"/>
              <a:t> factorial (denoted by </a:t>
            </a:r>
            <a:r>
              <a:rPr lang="en-US" altLang="zh-TW" sz="3000" i="1" dirty="0"/>
              <a:t>n</a:t>
            </a:r>
            <a:r>
              <a:rPr lang="en-US" altLang="zh-TW" sz="3000" dirty="0"/>
              <a:t>!=</a:t>
            </a:r>
            <a:r>
              <a:rPr lang="en-US" altLang="zh-TW" sz="3000" dirty="0" smtClean="0"/>
              <a:t>) </a:t>
            </a:r>
            <a:r>
              <a:rPr lang="en-US" altLang="zh-TW" sz="3000" dirty="0"/>
              <a:t>is defined by </a:t>
            </a:r>
            <a:endParaRPr lang="en-US" altLang="zh-TW" sz="3000" dirty="0" smtClean="0"/>
          </a:p>
          <a:p>
            <a:pPr marL="0" indent="0" algn="just">
              <a:lnSpc>
                <a:spcPct val="90000"/>
              </a:lnSpc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                0</a:t>
            </a:r>
            <a:r>
              <a:rPr lang="en-US" altLang="zh-TW" dirty="0"/>
              <a:t>!=1</a:t>
            </a:r>
            <a:r>
              <a:rPr lang="en-US" altLang="zh-TW" i="1" dirty="0"/>
              <a:t>; </a:t>
            </a:r>
            <a:r>
              <a:rPr lang="en-US" altLang="zh-TW" i="1" dirty="0" smtClean="0"/>
              <a:t>    n</a:t>
            </a:r>
            <a:r>
              <a:rPr lang="en-US" altLang="zh-TW" dirty="0"/>
              <a:t>!=</a:t>
            </a:r>
            <a:r>
              <a:rPr lang="en-US" altLang="zh-TW" i="1" dirty="0"/>
              <a:t>n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-1)(</a:t>
            </a:r>
            <a:r>
              <a:rPr lang="en-US" altLang="zh-TW" i="1" dirty="0"/>
              <a:t>n</a:t>
            </a:r>
            <a:r>
              <a:rPr lang="en-US" altLang="zh-TW" dirty="0"/>
              <a:t>-2)…(2)(1</a:t>
            </a:r>
            <a:r>
              <a:rPr lang="en-US" altLang="zh-TW" dirty="0" smtClean="0"/>
              <a:t>)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US" altLang="zh-TW" dirty="0"/>
          </a:p>
          <a:p>
            <a:pPr algn="just">
              <a:lnSpc>
                <a:spcPct val="90000"/>
              </a:lnSpc>
            </a:pPr>
            <a:r>
              <a:rPr lang="en-US" altLang="zh-TW" b="1" dirty="0" smtClean="0"/>
              <a:t>Definition</a:t>
            </a:r>
            <a:r>
              <a:rPr lang="en-US" altLang="zh-TW" dirty="0" smtClean="0"/>
              <a:t> : Given </a:t>
            </a:r>
            <a:r>
              <a:rPr lang="en-US" altLang="zh-TW" dirty="0"/>
              <a:t>a collection of </a:t>
            </a:r>
            <a:r>
              <a:rPr lang="en-US" altLang="zh-TW" i="1" dirty="0"/>
              <a:t>n</a:t>
            </a:r>
            <a:r>
              <a:rPr lang="en-US" altLang="zh-TW" dirty="0"/>
              <a:t> distinct objects, any (linear) arrangement of these objects is called a permutation of the collection </a:t>
            </a:r>
            <a:endParaRPr lang="en-US" altLang="zh-TW" dirty="0" smtClean="0"/>
          </a:p>
          <a:p>
            <a:pPr algn="just">
              <a:lnSpc>
                <a:spcPct val="90000"/>
              </a:lnSpc>
            </a:pPr>
            <a:endParaRPr lang="en-US" altLang="zh-TW" dirty="0"/>
          </a:p>
          <a:p>
            <a:pPr algn="just">
              <a:lnSpc>
                <a:spcPct val="90000"/>
              </a:lnSpc>
            </a:pPr>
            <a:r>
              <a:rPr lang="en-US" altLang="zh-TW" dirty="0"/>
              <a:t>The number of </a:t>
            </a:r>
            <a:r>
              <a:rPr lang="en-US" altLang="zh-TW" b="1" dirty="0"/>
              <a:t>permutations</a:t>
            </a:r>
            <a:r>
              <a:rPr lang="en-US" altLang="zh-TW" dirty="0"/>
              <a:t> of size </a:t>
            </a:r>
            <a:r>
              <a:rPr lang="en-US" altLang="zh-TW" b="1" i="1" dirty="0"/>
              <a:t>r</a:t>
            </a:r>
            <a:r>
              <a:rPr lang="en-US" altLang="zh-TW" dirty="0"/>
              <a:t> from a collection of </a:t>
            </a:r>
            <a:r>
              <a:rPr lang="en-US" altLang="zh-TW" b="1" i="1" dirty="0"/>
              <a:t>n</a:t>
            </a:r>
            <a:r>
              <a:rPr lang="en-US" altLang="zh-TW" dirty="0"/>
              <a:t> distinct objects is </a:t>
            </a:r>
            <a:r>
              <a:rPr lang="en-US" altLang="zh-TW" b="1" i="1" dirty="0"/>
              <a:t>P</a:t>
            </a:r>
            <a:r>
              <a:rPr lang="en-US" altLang="zh-TW" b="1" dirty="0"/>
              <a:t>(</a:t>
            </a:r>
            <a:r>
              <a:rPr lang="en-US" altLang="zh-TW" b="1" i="1" dirty="0"/>
              <a:t>n</a:t>
            </a:r>
            <a:r>
              <a:rPr lang="en-US" altLang="zh-TW" b="1" dirty="0"/>
              <a:t>, </a:t>
            </a:r>
            <a:r>
              <a:rPr lang="en-US" altLang="zh-TW" b="1" i="1" dirty="0"/>
              <a:t>r</a:t>
            </a:r>
            <a:r>
              <a:rPr lang="en-US" altLang="zh-TW" b="1" dirty="0"/>
              <a:t>)=</a:t>
            </a:r>
            <a:r>
              <a:rPr lang="en-US" altLang="zh-TW" i="1" dirty="0"/>
              <a:t>n</a:t>
            </a:r>
            <a:r>
              <a:rPr lang="en-US" altLang="zh-TW" dirty="0"/>
              <a:t>!/(</a:t>
            </a:r>
            <a:r>
              <a:rPr lang="en-US" altLang="zh-TW" i="1" dirty="0"/>
              <a:t>n</a:t>
            </a:r>
            <a:r>
              <a:rPr lang="en-US" altLang="zh-TW" dirty="0"/>
              <a:t>-</a:t>
            </a:r>
            <a:r>
              <a:rPr lang="en-US" altLang="zh-TW" i="1" dirty="0"/>
              <a:t>r</a:t>
            </a:r>
            <a:r>
              <a:rPr lang="en-US" altLang="zh-TW" dirty="0" smtClean="0"/>
              <a:t>)!.</a:t>
            </a:r>
          </a:p>
          <a:p>
            <a:pPr algn="just">
              <a:lnSpc>
                <a:spcPct val="90000"/>
              </a:lnSpc>
            </a:pPr>
            <a:endParaRPr lang="en-US" altLang="zh-TW" dirty="0" smtClean="0"/>
          </a:p>
          <a:p>
            <a:pPr algn="just">
              <a:lnSpc>
                <a:spcPct val="90000"/>
              </a:lnSpc>
            </a:pPr>
            <a:r>
              <a:rPr lang="en-US" altLang="zh-TW" dirty="0"/>
              <a:t>if </a:t>
            </a:r>
            <a:r>
              <a:rPr lang="en-US" altLang="zh-TW" b="1" dirty="0"/>
              <a:t>repetitions are allowed</a:t>
            </a:r>
            <a:r>
              <a:rPr lang="en-US" altLang="zh-TW" dirty="0"/>
              <a:t>:</a:t>
            </a:r>
            <a:r>
              <a:rPr lang="en-US" altLang="zh-TW" i="1" dirty="0"/>
              <a:t> </a:t>
            </a:r>
            <a:r>
              <a:rPr lang="en-US" altLang="zh-TW" b="1" i="1" dirty="0">
                <a:solidFill>
                  <a:srgbClr val="00B050"/>
                </a:solidFill>
              </a:rPr>
              <a:t>n</a:t>
            </a:r>
            <a:r>
              <a:rPr lang="en-US" altLang="zh-TW" sz="3600" b="1" i="1" baseline="30000" dirty="0">
                <a:solidFill>
                  <a:srgbClr val="00B050"/>
                </a:solidFill>
              </a:rPr>
              <a:t>r</a:t>
            </a:r>
          </a:p>
          <a:p>
            <a:pPr algn="just">
              <a:lnSpc>
                <a:spcPct val="90000"/>
              </a:lnSpc>
            </a:pPr>
            <a:endParaRPr lang="en-US" altLang="zh-TW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663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35057"/>
            <a:ext cx="456021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29" y="3048000"/>
            <a:ext cx="7245079" cy="222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0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Counting: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800" dirty="0"/>
              <a:t>1.1 The Rules of Sum and </a:t>
            </a:r>
            <a:r>
              <a:rPr lang="en-US" altLang="zh-TW" sz="2800" dirty="0" smtClean="0"/>
              <a:t>Product</a:t>
            </a:r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 smtClean="0"/>
              <a:t>    problem     →       </a:t>
            </a:r>
            <a:r>
              <a:rPr lang="en-US" altLang="zh-TW" sz="2800" dirty="0"/>
              <a:t>decompose     → </a:t>
            </a:r>
            <a:r>
              <a:rPr lang="en-US" altLang="zh-TW" sz="2800" dirty="0" smtClean="0"/>
              <a:t>        combine</a:t>
            </a:r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altLang="zh-TW" sz="2800" b="1" i="1" dirty="0"/>
              <a:t>The Rule of  Sum</a:t>
            </a:r>
          </a:p>
          <a:p>
            <a:pPr marL="0" indent="0" algn="just">
              <a:buNone/>
            </a:pPr>
            <a:r>
              <a:rPr lang="en-US" altLang="zh-TW" sz="2800" dirty="0"/>
              <a:t>If a </a:t>
            </a:r>
            <a:r>
              <a:rPr lang="en-US" altLang="zh-TW" sz="2800" b="1" dirty="0"/>
              <a:t>first task </a:t>
            </a:r>
            <a:r>
              <a:rPr lang="en-US" altLang="zh-TW" sz="2800" dirty="0"/>
              <a:t>can be performed in</a:t>
            </a:r>
            <a:r>
              <a:rPr lang="en-US" altLang="zh-TW" sz="2800" i="1" dirty="0"/>
              <a:t> </a:t>
            </a:r>
            <a:r>
              <a:rPr lang="en-US" altLang="zh-TW" sz="2800" b="1" i="1" dirty="0"/>
              <a:t>m</a:t>
            </a:r>
            <a:r>
              <a:rPr lang="en-US" altLang="zh-TW" sz="2800" dirty="0"/>
              <a:t> ways, while a </a:t>
            </a:r>
            <a:r>
              <a:rPr lang="en-US" altLang="zh-TW" sz="2800" b="1" dirty="0"/>
              <a:t>second task </a:t>
            </a:r>
            <a:r>
              <a:rPr lang="en-US" altLang="zh-TW" sz="2800" dirty="0"/>
              <a:t>can be performed in </a:t>
            </a:r>
            <a:r>
              <a:rPr lang="en-US" altLang="zh-TW" sz="2800" b="1" i="1" dirty="0"/>
              <a:t>n</a:t>
            </a:r>
            <a:r>
              <a:rPr lang="en-US" altLang="zh-TW" sz="2800" dirty="0"/>
              <a:t> ways, and the tasks </a:t>
            </a:r>
            <a:r>
              <a:rPr lang="en-US" altLang="zh-TW" sz="2800" b="1" dirty="0"/>
              <a:t>cannot be performed simultaneously</a:t>
            </a:r>
            <a:r>
              <a:rPr lang="en-US" altLang="zh-TW" sz="2800" dirty="0"/>
              <a:t>, then performing either task can be accomplished in any one of</a:t>
            </a:r>
            <a:r>
              <a:rPr lang="en-US" altLang="zh-TW" sz="2800" i="1" dirty="0"/>
              <a:t> </a:t>
            </a:r>
            <a:endParaRPr lang="en-US" altLang="zh-TW" sz="2800" i="1" dirty="0" smtClean="0"/>
          </a:p>
          <a:p>
            <a:pPr marL="0" indent="0" algn="just">
              <a:buNone/>
            </a:pPr>
            <a:r>
              <a:rPr lang="en-US" altLang="zh-TW" sz="2800" b="1" i="1" dirty="0" err="1" smtClean="0"/>
              <a:t>m</a:t>
            </a:r>
            <a:r>
              <a:rPr lang="en-US" altLang="zh-TW" sz="2800" b="1" dirty="0" err="1" smtClean="0"/>
              <a:t>+</a:t>
            </a:r>
            <a:r>
              <a:rPr lang="en-US" altLang="zh-TW" sz="2800" b="1" i="1" dirty="0" err="1" smtClean="0"/>
              <a:t>n</a:t>
            </a:r>
            <a:r>
              <a:rPr lang="en-US" altLang="zh-TW" sz="2800" b="1" dirty="0" smtClean="0"/>
              <a:t> </a:t>
            </a:r>
            <a:r>
              <a:rPr lang="en-US" altLang="zh-TW" sz="2800" dirty="0"/>
              <a:t>ways.</a:t>
            </a:r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29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616950" cy="522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1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735766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78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66389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18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66389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02" y="2895600"/>
            <a:ext cx="74041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57054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60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57054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2200"/>
            <a:ext cx="64579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4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8034338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31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5438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26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5975"/>
            <a:ext cx="7239000" cy="452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18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11414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8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TW" dirty="0"/>
              <a:t>The Rules of Sum and Product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700319" cy="502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34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89889"/>
            <a:ext cx="8763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95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9143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39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9143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0" y="4765742"/>
            <a:ext cx="8153853" cy="118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3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4" y="1676400"/>
            <a:ext cx="785474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3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676400"/>
            <a:ext cx="792051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54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90584"/>
            <a:ext cx="7772400" cy="306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65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7976173" cy="243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8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77724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8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40" y="1371600"/>
            <a:ext cx="86487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25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46672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05012"/>
            <a:ext cx="30021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76600"/>
            <a:ext cx="5801941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28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Rule of sum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/>
          </a:p>
          <a:p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971800" y="5181600"/>
            <a:ext cx="3648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To </a:t>
            </a:r>
            <a:r>
              <a:rPr lang="en-US" altLang="zh-TW" dirty="0"/>
              <a:t>select 1 book: 40+50 </a:t>
            </a:r>
            <a:r>
              <a:rPr lang="en-US" altLang="zh-TW" dirty="0" smtClean="0"/>
              <a:t>=90 </a:t>
            </a:r>
            <a:r>
              <a:rPr lang="en-US" altLang="zh-TW" dirty="0"/>
              <a:t> </a:t>
            </a:r>
            <a:r>
              <a:rPr lang="en-US" altLang="zh-TW" dirty="0" smtClean="0"/>
              <a:t> choices</a:t>
            </a:r>
            <a:endParaRPr lang="en-US" altLang="zh-TW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382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2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21800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5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784394" cy="267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8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Permutation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repetition</a:t>
            </a:r>
          </a:p>
          <a:p>
            <a:pPr marL="0" indent="0" algn="just">
              <a:buNone/>
            </a:pPr>
            <a:r>
              <a:rPr lang="en-US" altLang="zh-TW" sz="2800" dirty="0"/>
              <a:t>If there are </a:t>
            </a:r>
            <a:r>
              <a:rPr lang="en-US" altLang="zh-TW" sz="2800" i="1" dirty="0"/>
              <a:t>n</a:t>
            </a:r>
            <a:r>
              <a:rPr lang="en-US" altLang="zh-TW" sz="2800" dirty="0"/>
              <a:t> objects with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 indistinguishable objects of a first type,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 indistinguishable objects of a second type,…, and </a:t>
            </a:r>
            <a:r>
              <a:rPr lang="en-US" altLang="zh-TW" sz="2800" i="1" dirty="0"/>
              <a:t>n</a:t>
            </a:r>
            <a:r>
              <a:rPr lang="en-US" altLang="zh-TW" sz="2800" i="1" baseline="-25000" dirty="0"/>
              <a:t>r</a:t>
            </a:r>
            <a:r>
              <a:rPr lang="en-US" altLang="zh-TW" sz="2800" dirty="0"/>
              <a:t> indistinguishable objects of an </a:t>
            </a:r>
            <a:r>
              <a:rPr lang="en-US" altLang="zh-TW" sz="2800" i="1" dirty="0" err="1"/>
              <a:t>r</a:t>
            </a:r>
            <a:r>
              <a:rPr lang="en-US" altLang="zh-TW" sz="2800" dirty="0" err="1"/>
              <a:t>th</a:t>
            </a:r>
            <a:r>
              <a:rPr lang="en-US" altLang="zh-TW" sz="2800" dirty="0"/>
              <a:t> type, where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+…+</a:t>
            </a:r>
            <a:r>
              <a:rPr lang="en-US" altLang="zh-TW" sz="2800" i="1" dirty="0"/>
              <a:t>n</a:t>
            </a:r>
            <a:r>
              <a:rPr lang="en-US" altLang="zh-TW" sz="2800" i="1" baseline="-25000" dirty="0"/>
              <a:t>r</a:t>
            </a:r>
            <a:r>
              <a:rPr lang="en-US" altLang="zh-TW" sz="2800" dirty="0"/>
              <a:t>=</a:t>
            </a:r>
            <a:r>
              <a:rPr lang="en-US" altLang="zh-TW" sz="2800" i="1" dirty="0"/>
              <a:t>n</a:t>
            </a:r>
            <a:r>
              <a:rPr lang="en-US" altLang="zh-TW" sz="2800" dirty="0"/>
              <a:t>, then there are                           </a:t>
            </a:r>
          </a:p>
          <a:p>
            <a:pPr algn="just"/>
            <a:endParaRPr lang="en-US" altLang="zh-TW" dirty="0"/>
          </a:p>
          <a:p>
            <a:pPr algn="just">
              <a:buFont typeface="Wingdings 2" pitchFamily="18" charset="2"/>
              <a:buNone/>
            </a:pPr>
            <a:r>
              <a:rPr lang="en-US" altLang="zh-TW" dirty="0"/>
              <a:t>	</a:t>
            </a:r>
          </a:p>
          <a:p>
            <a:pPr algn="just">
              <a:buFont typeface="Wingdings 2" pitchFamily="18" charset="2"/>
              <a:buNone/>
            </a:pPr>
            <a:r>
              <a:rPr lang="en-US" altLang="zh-TW" dirty="0"/>
              <a:t>	</a:t>
            </a:r>
            <a:r>
              <a:rPr lang="en-US" altLang="zh-TW" sz="2800" dirty="0"/>
              <a:t>arrangements of the given n objects.</a:t>
            </a:r>
          </a:p>
          <a:p>
            <a:pPr marL="0" indent="0">
              <a:buNone/>
            </a:pP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43560"/>
              </p:ext>
            </p:extLst>
          </p:nvPr>
        </p:nvGraphicFramePr>
        <p:xfrm>
          <a:off x="2514600" y="4114800"/>
          <a:ext cx="396081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方程式" r:id="rId4" imgW="710891" imgH="431613" progId="Equation.3">
                  <p:embed/>
                </p:oleObj>
              </mc:Choice>
              <mc:Fallback>
                <p:oleObj name="方程式" r:id="rId4" imgW="710891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114800"/>
                        <a:ext cx="396081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45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817126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3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817126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8" y="4495800"/>
            <a:ext cx="842253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2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701907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60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701907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8353"/>
            <a:ext cx="8229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4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1905000"/>
            <a:ext cx="782002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3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752600"/>
            <a:ext cx="741123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3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752600"/>
            <a:ext cx="741123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3124200"/>
            <a:ext cx="769620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7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TW" dirty="0"/>
              <a:t>The rule of Sum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800" dirty="0"/>
          </a:p>
          <a:p>
            <a:endParaRPr lang="en-US" sz="2800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2438400"/>
            <a:ext cx="7245350" cy="220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752600"/>
            <a:ext cx="7794171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3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752600"/>
            <a:ext cx="7794171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594266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56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49387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6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49387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0"/>
            <a:ext cx="8001000" cy="2703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9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090000" cy="207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9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090000" cy="207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4" y="3886200"/>
            <a:ext cx="85725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21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090000" cy="207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72802"/>
            <a:ext cx="7602492" cy="232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090000" cy="207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6" y="4027100"/>
            <a:ext cx="8575607" cy="191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554829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554829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71351"/>
            <a:ext cx="637222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63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TW" dirty="0"/>
              <a:t>The rule of Sum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4" y="1441449"/>
            <a:ext cx="7818656" cy="494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9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 </a:t>
            </a:r>
            <a:r>
              <a:rPr lang="en-US" altLang="zh-TW" sz="2800" b="1" dirty="0">
                <a:latin typeface="+mj-lt"/>
                <a:ea typeface="+mj-ea"/>
                <a:cs typeface="+mj-cs"/>
              </a:rPr>
              <a:t>Circular permutation :</a:t>
            </a:r>
          </a:p>
          <a:p>
            <a:pPr marL="0" indent="0" algn="just">
              <a:buNone/>
            </a:pPr>
            <a:r>
              <a:rPr lang="en-US" altLang="zh-TW" sz="2800" dirty="0">
                <a:latin typeface="+mj-lt"/>
                <a:ea typeface="+mj-ea"/>
                <a:cs typeface="+mj-cs"/>
              </a:rPr>
              <a:t> 6 people are seated about a round table, how many</a:t>
            </a:r>
          </a:p>
          <a:p>
            <a:pPr marL="0" indent="0" algn="just">
              <a:buNone/>
            </a:pPr>
            <a:r>
              <a:rPr lang="en-US" altLang="zh-TW" sz="2800" dirty="0">
                <a:latin typeface="+mj-lt"/>
                <a:ea typeface="+mj-ea"/>
                <a:cs typeface="+mj-cs"/>
              </a:rPr>
              <a:t> different circular arrangements are possible, if</a:t>
            </a:r>
          </a:p>
          <a:p>
            <a:pPr marL="0" indent="0" algn="just">
              <a:buNone/>
            </a:pPr>
            <a:r>
              <a:rPr lang="en-US" altLang="zh-TW" sz="2800" dirty="0">
                <a:latin typeface="+mj-lt"/>
                <a:ea typeface="+mj-ea"/>
                <a:cs typeface="+mj-cs"/>
              </a:rPr>
              <a:t> arrangements are considered the same when </a:t>
            </a:r>
          </a:p>
          <a:p>
            <a:pPr marL="0" indent="0" algn="just">
              <a:buNone/>
            </a:pPr>
            <a:r>
              <a:rPr lang="en-US" altLang="zh-TW" sz="2800" dirty="0">
                <a:latin typeface="+mj-lt"/>
                <a:ea typeface="+mj-ea"/>
                <a:cs typeface="+mj-cs"/>
              </a:rPr>
              <a:t> one can be obtained from the other by rotations?</a:t>
            </a:r>
          </a:p>
          <a:p>
            <a:pPr marL="0" indent="0" algn="just">
              <a:buNone/>
            </a:pPr>
            <a:endParaRPr lang="en-US" altLang="zh-TW" sz="2600" dirty="0"/>
          </a:p>
          <a:p>
            <a:pPr marL="0" indent="0" algn="just">
              <a:buNone/>
            </a:pPr>
            <a:endParaRPr lang="en-US" altLang="zh-TW" sz="3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814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 </a:t>
            </a:r>
            <a:endParaRPr lang="en-US" altLang="zh-TW" sz="2600" dirty="0"/>
          </a:p>
          <a:p>
            <a:pPr marL="0" indent="0" algn="just">
              <a:buNone/>
            </a:pPr>
            <a:endParaRPr lang="en-US" altLang="zh-TW" sz="3600" dirty="0"/>
          </a:p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399"/>
            <a:ext cx="7315200" cy="170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49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 </a:t>
            </a:r>
            <a:endParaRPr lang="en-US" altLang="zh-TW" sz="2600" dirty="0"/>
          </a:p>
          <a:p>
            <a:pPr marL="0" indent="0" algn="just">
              <a:buNone/>
            </a:pPr>
            <a:endParaRPr lang="en-US" altLang="zh-TW" sz="3600" dirty="0"/>
          </a:p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399"/>
            <a:ext cx="7315200" cy="170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7543800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3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 </a:t>
            </a:r>
            <a:endParaRPr lang="en-US" altLang="zh-TW" sz="2600" dirty="0"/>
          </a:p>
          <a:p>
            <a:pPr marL="0" indent="0" algn="just">
              <a:buNone/>
            </a:pPr>
            <a:endParaRPr lang="en-US" altLang="zh-TW" sz="3600" dirty="0"/>
          </a:p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8077"/>
            <a:ext cx="7600893" cy="116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 </a:t>
            </a:r>
            <a:endParaRPr lang="en-US" altLang="zh-TW" sz="2600" dirty="0"/>
          </a:p>
          <a:p>
            <a:pPr marL="0" indent="0" algn="just">
              <a:buNone/>
            </a:pPr>
            <a:endParaRPr lang="en-US" altLang="zh-TW" sz="3600" dirty="0"/>
          </a:p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8077"/>
            <a:ext cx="7600893" cy="116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8534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30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 </a:t>
            </a:r>
            <a:endParaRPr lang="en-US" altLang="zh-TW" sz="2600" dirty="0"/>
          </a:p>
          <a:p>
            <a:pPr marL="0" indent="0" algn="just">
              <a:buNone/>
            </a:pPr>
            <a:endParaRPr lang="en-US" altLang="zh-TW" sz="3600" dirty="0"/>
          </a:p>
          <a:p>
            <a:endParaRPr lang="en-IN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467600" cy="141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 </a:t>
            </a:r>
            <a:endParaRPr lang="en-US" altLang="zh-TW" sz="2600" dirty="0"/>
          </a:p>
          <a:p>
            <a:pPr marL="0" indent="0" algn="just">
              <a:buNone/>
            </a:pPr>
            <a:endParaRPr lang="en-US" altLang="zh-TW" sz="3600" dirty="0"/>
          </a:p>
          <a:p>
            <a:endParaRPr lang="en-IN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467600" cy="141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382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5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>
                <a:solidFill>
                  <a:srgbClr val="00B050"/>
                </a:solidFill>
              </a:rPr>
              <a:t>Permutations, 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smtClean="0"/>
              <a:t>Combinations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 algn="just">
              <a:buNone/>
            </a:pPr>
            <a:r>
              <a:rPr lang="en-US" altLang="zh-TW" sz="2800" dirty="0"/>
              <a:t>When dealing with any counting problem, we should </a:t>
            </a:r>
            <a:r>
              <a:rPr lang="en-US" altLang="zh-TW" sz="2800" b="1" dirty="0"/>
              <a:t>ask ourselves about the importance of order in the problem</a:t>
            </a:r>
            <a:r>
              <a:rPr lang="en-US" altLang="zh-TW" sz="2800" dirty="0"/>
              <a:t>. When order is relevant, we think in terms of permutations and arrangements and the rule of product. When order is not relevant, combinations could play a key role in solving the problem.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22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/>
              <a:t>Select 3 cards from a deck of playing cards without replacement:</a:t>
            </a:r>
          </a:p>
          <a:p>
            <a:pPr marL="0" indent="0">
              <a:buNone/>
            </a:pPr>
            <a:r>
              <a:rPr lang="en-US" altLang="zh-TW" sz="2800" dirty="0"/>
              <a:t>order of selection is relevant: P(52,3</a:t>
            </a:r>
            <a:r>
              <a:rPr lang="en-US" altLang="zh-TW" sz="2800" dirty="0" smtClean="0"/>
              <a:t>)=52 x 51x 50</a:t>
            </a:r>
          </a:p>
          <a:p>
            <a:pPr marL="0" indent="0">
              <a:buNone/>
            </a:pPr>
            <a:r>
              <a:rPr lang="en-US" altLang="zh-TW" sz="2800" dirty="0"/>
              <a:t>order of selection is irrelevant: P(52,3)/3!=C(52,3)</a:t>
            </a:r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271705"/>
              </p:ext>
            </p:extLst>
          </p:nvPr>
        </p:nvGraphicFramePr>
        <p:xfrm>
          <a:off x="1371600" y="4038600"/>
          <a:ext cx="509847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4" imgW="2336760" imgH="419040" progId="Equation.3">
                  <p:embed/>
                </p:oleObj>
              </mc:Choice>
              <mc:Fallback>
                <p:oleObj name="Equation" r:id="rId4" imgW="23367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4038600"/>
                        <a:ext cx="5098473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25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Fundamental Principles of </a:t>
            </a:r>
            <a:r>
              <a:rPr lang="en-US" b="1" dirty="0" smtClean="0"/>
              <a:t>Counting</a:t>
            </a:r>
            <a:br>
              <a:rPr lang="en-US" b="1" dirty="0" smtClean="0"/>
            </a:br>
            <a:r>
              <a:rPr lang="en-US" sz="3100" dirty="0"/>
              <a:t>Permutations, </a:t>
            </a:r>
            <a:r>
              <a:rPr lang="en-US" sz="3100" dirty="0">
                <a:solidFill>
                  <a:srgbClr val="00B050"/>
                </a:solidFill>
              </a:rPr>
              <a:t>Combinations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213600" cy="91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14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1743</Words>
  <Application>Microsoft Office PowerPoint</Application>
  <PresentationFormat>On-screen Show (4:3)</PresentationFormat>
  <Paragraphs>373</Paragraphs>
  <Slides>139</Slides>
  <Notes>92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139</vt:i4>
      </vt:variant>
    </vt:vector>
  </HeadingPairs>
  <TitlesOfParts>
    <vt:vector size="142" baseType="lpstr">
      <vt:lpstr>Office Theme</vt:lpstr>
      <vt:lpstr>方程式</vt:lpstr>
      <vt:lpstr>Equation</vt:lpstr>
      <vt:lpstr>DISCRETE MATHEMATICAL STRUCTURES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The Rules of Sum and Product</vt:lpstr>
      <vt:lpstr>The Rule of sum</vt:lpstr>
      <vt:lpstr>The rule of Sum </vt:lpstr>
      <vt:lpstr>The rule of Sum </vt:lpstr>
      <vt:lpstr>The rule of Sum </vt:lpstr>
      <vt:lpstr>The rule of Sum 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Counting:</vt:lpstr>
      <vt:lpstr>Fundamental Principles of Counting Exercise 1.1 and 1.2</vt:lpstr>
      <vt:lpstr>Fundamental Principles of Counting Exercise 1.1 and 1.2</vt:lpstr>
      <vt:lpstr>Fundamental Principles of Counting Exercise 1.1 and 1.2</vt:lpstr>
      <vt:lpstr>Fundamental Principles of Counting Exercise 1.1 and 1.2</vt:lpstr>
      <vt:lpstr>Fundamental Principles of Counting Exercise 1.1 and 1.2</vt:lpstr>
      <vt:lpstr>Fundamental Principles of Counting Exercise 1.1 and 1.2</vt:lpstr>
      <vt:lpstr>DISCRETE MATHEMATICAL STRUCTURES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Permutations, Combinations</vt:lpstr>
      <vt:lpstr>Fundamental Principles of Counting Binomial Theorem</vt:lpstr>
      <vt:lpstr>Fundamental Principles of Counting Binomial Theorem</vt:lpstr>
      <vt:lpstr>Fundamental Principles of Counting Binomial Theorem</vt:lpstr>
      <vt:lpstr>Fundamental Principles of Counting Binomial Theorem</vt:lpstr>
      <vt:lpstr>Fundamental Principles of Counting Binomial Theorem</vt:lpstr>
      <vt:lpstr>Fundamental Principles of Counting Binomial Theorem</vt:lpstr>
      <vt:lpstr>Fundamental Principles of Counting Binomial Theorem</vt:lpstr>
      <vt:lpstr>Fundamental Principles of Counting Binomial Theorem</vt:lpstr>
      <vt:lpstr>Fundamental Principles of Counting Binomial Theorem</vt:lpstr>
      <vt:lpstr>Fundamental Principles of Counting Multinomial Theorem</vt:lpstr>
      <vt:lpstr>Fundamental Principles of Counting Multinomial Theorem</vt:lpstr>
      <vt:lpstr>Fundamental Principles of Counting Multinomial Theorem</vt:lpstr>
      <vt:lpstr>Fundamental Principles of Counting Multinomial Theorem</vt:lpstr>
      <vt:lpstr>Fundamental Principles of Counting Multinomial Theorem</vt:lpstr>
      <vt:lpstr>Fundamental Principles of Counting Multinomial Theorem</vt:lpstr>
      <vt:lpstr>Fundamental Principles of Counting Multinomial Theorem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MATHEMATICAL STRUCTURES</dc:title>
  <dc:creator>Hrishikesh Prasad</dc:creator>
  <cp:lastModifiedBy>DELL</cp:lastModifiedBy>
  <cp:revision>60</cp:revision>
  <dcterms:created xsi:type="dcterms:W3CDTF">2006-08-16T00:00:00Z</dcterms:created>
  <dcterms:modified xsi:type="dcterms:W3CDTF">2024-06-06T15:46:58Z</dcterms:modified>
</cp:coreProperties>
</file>